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741" r:id="rId2"/>
    <p:sldId id="742" r:id="rId3"/>
    <p:sldId id="743" r:id="rId4"/>
    <p:sldId id="744" r:id="rId5"/>
    <p:sldId id="745" r:id="rId6"/>
    <p:sldId id="746" r:id="rId7"/>
    <p:sldId id="74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/>
    <p:restoredTop sz="94654"/>
  </p:normalViewPr>
  <p:slideViewPr>
    <p:cSldViewPr snapToGrid="0" snapToObjects="1">
      <p:cViewPr varScale="1">
        <p:scale>
          <a:sx n="115" d="100"/>
          <a:sy n="11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CE5E-17EA-8D4A-823C-50D5373F003A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925A5-9E7E-8349-86B6-CC45B316D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9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C3A94-8A01-DF4E-8202-B3919AAB3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6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C3A94-8A01-DF4E-8202-B3919AAB3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65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C3A94-8A01-DF4E-8202-B3919AAB3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55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C3A94-8A01-DF4E-8202-B3919AAB3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074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C3A94-8A01-DF4E-8202-B3919AAB3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53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C3A94-8A01-DF4E-8202-B3919AAB3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31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2C3A94-8A01-DF4E-8202-B3919AAB3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3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78739"/>
      </p:ext>
    </p:extLst>
  </p:cSld>
  <p:clrMapOvr>
    <a:masterClrMapping/>
  </p:clrMapOvr>
  <p:transition spd="med">
    <p:dissolv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906239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653153" y="2290219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23510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25945165"/>
      </p:ext>
    </p:extLst>
  </p:cSld>
  <p:clrMapOvr>
    <a:masterClrMapping/>
  </p:clrMapOvr>
  <p:transition spd="med">
    <p:dissolv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53153" y="4655233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32939434"/>
      </p:ext>
    </p:extLst>
  </p:cSld>
  <p:clrMapOvr>
    <a:masterClrMapping/>
  </p:clrMapOvr>
  <p:transition spd="med">
    <p:dissolv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653153" y="2907197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653153" y="1181100"/>
            <a:ext cx="1866901" cy="130157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42302365"/>
      </p:ext>
    </p:extLst>
  </p:cSld>
  <p:clrMapOvr>
    <a:masterClrMapping/>
  </p:clrMapOvr>
  <p:transition spd="med">
    <p:dissolv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282927"/>
      </p:ext>
    </p:extLst>
  </p:cSld>
  <p:clrMapOvr>
    <a:masterClrMapping/>
  </p:clrMapOvr>
  <p:transition spd="med">
    <p:dissolv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5"/>
            <a:ext cx="8477747" cy="74521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157906"/>
      </p:ext>
    </p:extLst>
  </p:cSld>
  <p:clrMapOvr>
    <a:masterClrMapping/>
  </p:clrMapOvr>
  <p:transition spd="med">
    <p:dissolv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59448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27944"/>
            <a:ext cx="121920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661586282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2313828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2313828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842003"/>
      </p:ext>
    </p:extLst>
  </p:cSld>
  <p:clrMapOvr>
    <a:masterClrMapping/>
  </p:clrMapOvr>
  <p:transition spd="med">
    <p:dissolv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37707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837707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37707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2813260"/>
      </p:ext>
    </p:extLst>
  </p:cSld>
  <p:clrMapOvr>
    <a:masterClrMapping/>
  </p:clrMapOvr>
  <p:transition spd="med">
    <p:dissolv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885413" y="1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473601" y="2289977"/>
            <a:ext cx="3113599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885413" y="4573989"/>
            <a:ext cx="3113599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4112687"/>
      </p:ext>
    </p:extLst>
  </p:cSld>
  <p:clrMapOvr>
    <a:masterClrMapping/>
  </p:clrMapOvr>
  <p:transition spd="med">
    <p:dissolv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65759"/>
      </p:ext>
    </p:extLst>
  </p:cSld>
  <p:clrMapOvr>
    <a:masterClrMapping/>
  </p:clrMapOvr>
  <p:transition spd="med">
    <p:dissolv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8" name="Номер слайда 21"/>
          <p:cNvSpPr txBox="1">
            <a:spLocks/>
          </p:cNvSpPr>
          <p:nvPr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1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pPr/>
              <a:t>‹#›</a:t>
            </a:fld>
            <a:endParaRPr lang="en-US" b="1" i="0" dirty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205891"/>
      </p:ext>
    </p:extLst>
  </p:cSld>
  <p:clrMapOvr>
    <a:masterClrMapping/>
  </p:clrMapOvr>
  <p:transition spd="med">
    <p:dissolv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71337" y="6418877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002364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5464" y="0"/>
            <a:ext cx="990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8" name="Номер слайда 21"/>
          <p:cNvSpPr txBox="1">
            <a:spLocks/>
          </p:cNvSpPr>
          <p:nvPr/>
        </p:nvSpPr>
        <p:spPr>
          <a:xfrm>
            <a:off x="3371337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1" i="0" smtClean="0">
                <a:solidFill>
                  <a:schemeClr val="tx1">
                    <a:lumMod val="50000"/>
                    <a:lumOff val="50000"/>
                    <a:alpha val="7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pPr/>
              <a:t>‹#›</a:t>
            </a:fld>
            <a:endParaRPr lang="en-US" b="1" i="0" dirty="0">
              <a:solidFill>
                <a:schemeClr val="tx1">
                  <a:lumMod val="50000"/>
                  <a:lumOff val="50000"/>
                  <a:alpha val="70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604351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5205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91816"/>
      </p:ext>
    </p:extLst>
  </p:cSld>
  <p:clrMapOvr>
    <a:masterClrMapping/>
  </p:clrMapOvr>
  <p:transition spd="med">
    <p:dissolv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1181099"/>
            <a:ext cx="5524500" cy="28393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628571" y="4020456"/>
            <a:ext cx="3093359" cy="19594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717869257"/>
      </p:ext>
    </p:extLst>
  </p:cSld>
  <p:clrMapOvr>
    <a:masterClrMapping/>
  </p:clrMapOvr>
  <p:transition spd="med">
    <p:dissolv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0167256" y="0"/>
            <a:ext cx="2024743" cy="31060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142512" y="0"/>
            <a:ext cx="2024743" cy="5696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17769" y="0"/>
            <a:ext cx="2024743" cy="496388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61089349"/>
      </p:ext>
    </p:extLst>
  </p:cSld>
  <p:clrMapOvr>
    <a:masterClrMapping/>
  </p:clrMapOvr>
  <p:transition spd="med">
    <p:dissolv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0600" y="1952170"/>
            <a:ext cx="2024743" cy="49058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15343" y="1181101"/>
            <a:ext cx="2024743" cy="567689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040086" y="2728687"/>
            <a:ext cx="2024743" cy="412931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60960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653089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056536" y="0"/>
            <a:ext cx="3135464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541774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4620670"/>
      </p:ext>
    </p:extLst>
  </p:cSld>
  <p:clrMapOvr>
    <a:masterClrMapping/>
  </p:clrMapOvr>
  <p:transition spd="med">
    <p:dissolve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79951" y="0"/>
            <a:ext cx="7612049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327641"/>
      </p:ext>
    </p:extLst>
  </p:cSld>
  <p:clrMapOvr>
    <a:masterClrMapping/>
  </p:clrMapOvr>
  <p:transition spd="med">
    <p:dissolve/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3506464"/>
      </p:ext>
    </p:extLst>
  </p:cSld>
  <p:clrMapOvr>
    <a:masterClrMapping/>
  </p:clrMapOvr>
  <p:transition spd="med">
    <p:dissolve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5332695"/>
      </p:ext>
    </p:extLst>
  </p:cSld>
  <p:clrMapOvr>
    <a:masterClrMapping/>
  </p:clrMapOvr>
  <p:transition spd="med">
    <p:dissolv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766199779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489701" y="3429000"/>
            <a:ext cx="4229100" cy="2521857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77723652"/>
      </p:ext>
    </p:extLst>
  </p:cSld>
  <p:clrMapOvr>
    <a:masterClrMapping/>
  </p:clrMapOvr>
  <p:transition spd="med">
    <p:dissolve/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17671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768443" y="2569027"/>
            <a:ext cx="3423557" cy="219891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178835"/>
      </p:ext>
    </p:extLst>
  </p:cSld>
  <p:clrMapOvr>
    <a:masterClrMapping/>
  </p:clrMapOvr>
  <p:transition spd="med">
    <p:dissolve/>
  </p:transition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234715" y="300445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19567237"/>
      </p:ext>
    </p:extLst>
  </p:cSld>
  <p:clrMapOvr>
    <a:masterClrMapping/>
  </p:clrMapOvr>
  <p:transition spd="med">
    <p:dissolve/>
  </p:transition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649028" y="2318656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71315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9971315" y="0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71314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649028" y="4637315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5326741" y="2318657"/>
            <a:ext cx="2220685" cy="2220685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052912730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1181101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6537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4723581"/>
      </p:ext>
    </p:extLst>
  </p:cSld>
  <p:clrMapOvr>
    <a:masterClrMapping/>
  </p:clrMapOvr>
  <p:transition spd="med">
    <p:dissolve/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4890408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913915" y="2621644"/>
            <a:ext cx="2139042" cy="213904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375298"/>
      </p:ext>
    </p:extLst>
  </p:cSld>
  <p:clrMapOvr>
    <a:masterClrMapping/>
  </p:clrMapOvr>
  <p:transition spd="med">
    <p:dissolve/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060095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20190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180286" y="1"/>
            <a:ext cx="3011714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248142972"/>
      </p:ext>
    </p:extLst>
  </p:cSld>
  <p:clrMapOvr>
    <a:masterClrMapping/>
  </p:clrMapOvr>
  <p:transition spd="med">
    <p:dissolve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181100"/>
            <a:ext cx="7326086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223081041"/>
      </p:ext>
    </p:extLst>
  </p:cSld>
  <p:clrMapOvr>
    <a:masterClrMapping/>
  </p:clrMapOvr>
  <p:transition spd="med">
    <p:dissolv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679405"/>
      </p:ext>
    </p:extLst>
  </p:cSld>
  <p:clrMapOvr>
    <a:masterClrMapping/>
  </p:clrMapOvr>
  <p:transition spd="med">
    <p:dissolve/>
  </p:transition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1000025"/>
            <a:ext cx="5089071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9568964"/>
      </p:ext>
    </p:extLst>
  </p:cSld>
  <p:clrMapOvr>
    <a:masterClrMapping/>
  </p:clrMapOvr>
  <p:transition spd="med">
    <p:dissolv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1" i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pPr/>
              <a:t>‹#›</a:t>
            </a:fld>
            <a:endParaRPr lang="en-US" b="1" i="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72186"/>
      </p:ext>
    </p:extLst>
  </p:cSld>
  <p:clrMapOvr>
    <a:masterClrMapping/>
  </p:clrMapOvr>
  <p:transition spd="med">
    <p:dissolve/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3080468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08178497"/>
      </p:ext>
    </p:extLst>
  </p:cSld>
  <p:clrMapOvr>
    <a:masterClrMapping/>
  </p:clrMapOvr>
  <p:transition spd="med">
    <p:dissolv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7683610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266020"/>
      </p:ext>
    </p:extLst>
  </p:cSld>
  <p:clrMapOvr>
    <a:masterClrMapping/>
  </p:clrMapOvr>
  <p:transition spd="med">
    <p:dissolve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699328" y="1181100"/>
            <a:ext cx="4793343" cy="56769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767466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27771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7531100" y="1848660"/>
            <a:ext cx="2264228" cy="243305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618832201"/>
      </p:ext>
    </p:extLst>
  </p:cSld>
  <p:clrMapOvr>
    <a:masterClrMapping/>
  </p:clrMapOvr>
  <p:transition spd="med">
    <p:dissolve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39935"/>
      </p:ext>
    </p:extLst>
  </p:cSld>
  <p:clrMapOvr>
    <a:masterClrMapping/>
  </p:clrMapOvr>
  <p:transition spd="med">
    <p:dissolve/>
  </p:transition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1000025"/>
            <a:ext cx="6001193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358570"/>
            <a:ext cx="12192000" cy="449942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250312272"/>
      </p:ext>
    </p:extLst>
  </p:cSld>
  <p:clrMapOvr>
    <a:masterClrMapping/>
  </p:clrMapOvr>
  <p:transition spd="med">
    <p:dissolve/>
  </p:transition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013404957"/>
      </p:ext>
    </p:extLst>
  </p:cSld>
  <p:clrMapOvr>
    <a:masterClrMapping/>
  </p:clrMapOvr>
  <p:transition spd="med">
    <p:dissolve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000025"/>
            <a:ext cx="4229100" cy="1621619"/>
          </a:xfrm>
        </p:spPr>
        <p:txBody>
          <a:bodyPr/>
          <a:lstStyle>
            <a:lvl1pPr>
              <a:defRPr sz="3600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714918049"/>
      </p:ext>
    </p:extLst>
  </p:cSld>
  <p:clrMapOvr>
    <a:masterClrMapping/>
  </p:clrMapOvr>
  <p:transition spd="med">
    <p:dissolve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G-SLIDE OP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209000"/>
      </p:ext>
    </p:extLst>
  </p:cSld>
  <p:clrMapOvr>
    <a:masterClrMapping/>
  </p:clrMapOvr>
  <p:transition spd="med">
    <p:dissolve/>
  </p:transition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 - w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84200" y="6054272"/>
            <a:ext cx="723900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i="0" dirty="0">
                <a:solidFill>
                  <a:schemeClr val="accent2"/>
                </a:solidFill>
                <a:latin typeface="Open Sans" panose="020B0606030504020204" pitchFamily="34" charset="0"/>
              </a:rPr>
              <a:t>your logo</a:t>
            </a:r>
            <a:endParaRPr lang="uk-UA" sz="1333" b="1" i="0" dirty="0"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699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1163300" y="6124657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277600" y="6079170"/>
            <a:ext cx="1155700" cy="57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1867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 dirty="0"/>
              <a:t>page</a:t>
            </a:r>
          </a:p>
          <a:p>
            <a:pPr algn="l"/>
            <a:r>
              <a:rPr lang="en-US" dirty="0"/>
              <a:t>0</a:t>
            </a:r>
            <a:fld id="{37D409AB-2201-4E18-8A34-C31753AD9B06}" type="slidenum">
              <a:rPr smtClean="0"/>
              <a:pPr algn="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1201914"/>
      </p:ext>
    </p:extLst>
  </p:cSld>
  <p:clrMapOvr>
    <a:masterClrMapping/>
  </p:clrMapOvr>
  <p:transition spd="med">
    <p:dissolv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1" i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pPr/>
              <a:t>‹#›</a:t>
            </a:fld>
            <a:endParaRPr lang="en-US" b="1" i="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517240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689014"/>
      </p:ext>
    </p:extLst>
  </p:cSld>
  <p:clrMapOvr>
    <a:masterClrMapping/>
  </p:clrMapOvr>
  <p:transition spd="med">
    <p:dissolve/>
  </p:transition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5634562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364926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1" i="0" smtClean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pPr/>
              <a:t>‹#›</a:t>
            </a:fld>
            <a:endParaRPr lang="en-US" b="1" i="0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527430"/>
      </p:ext>
    </p:extLst>
  </p:cSld>
  <p:clrMapOvr>
    <a:masterClrMapping/>
  </p:clrMapOvr>
  <p:transition spd="med">
    <p:dissolv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b="1" i="0" smtClean="0">
                <a:solidFill>
                  <a:schemeClr val="bg1">
                    <a:alpha val="7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pPr/>
              <a:t>‹#›</a:t>
            </a:fld>
            <a:endParaRPr lang="en-US" b="1" i="0" dirty="0">
              <a:solidFill>
                <a:schemeClr val="bg1">
                  <a:alpha val="70000"/>
                </a:schemeClr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8887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6593" y="3262747"/>
            <a:ext cx="0" cy="34497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575240"/>
      </p:ext>
    </p:extLst>
  </p:cSld>
  <p:clrMapOvr>
    <a:masterClrMapping/>
  </p:clrMapOvr>
  <p:transition spd="med">
    <p:dissolv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500438"/>
            <a:ext cx="4229100" cy="18571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508029"/>
      </p:ext>
    </p:extLst>
  </p:cSld>
  <p:clrMapOvr>
    <a:masterClrMapping/>
  </p:clrMapOvr>
  <p:transition spd="med">
    <p:dissolv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193930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2794E2-EDC1-864D-BC09-4A3F1086196F}"/>
              </a:ext>
            </a:extLst>
          </p:cNvPr>
          <p:cNvSpPr/>
          <p:nvPr userDrawn="1"/>
        </p:nvSpPr>
        <p:spPr>
          <a:xfrm>
            <a:off x="0" y="0"/>
            <a:ext cx="985479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256D11-A290-6447-A15E-4AE662D8E81D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245" y="2978311"/>
            <a:ext cx="732837" cy="4317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1" i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D8770-18EC-554D-AA2D-F2993BB137BE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99245" y="2978311"/>
            <a:ext cx="732837" cy="4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10" r:id="rId48"/>
    <p:sldLayoutId id="2147483711" r:id="rId49"/>
    <p:sldLayoutId id="2147483712" r:id="rId50"/>
    <p:sldLayoutId id="2147483713" r:id="rId51"/>
  </p:sldLayoutIdLst>
  <p:transition spd="med">
    <p:dissolve/>
  </p:transition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kern="1200" spc="-15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52" pos="624">
          <p15:clr>
            <a:srgbClr val="F26B43"/>
          </p15:clr>
        </p15:guide>
        <p15:guide id="53" pos="7320">
          <p15:clr>
            <a:srgbClr val="F26B43"/>
          </p15:clr>
        </p15:guide>
        <p15:guide id="54" pos="1176">
          <p15:clr>
            <a:srgbClr val="F26B43"/>
          </p15:clr>
        </p15:guide>
        <p15:guide id="55" orient="horz" pos="7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B3AEB5B-EC85-3B4D-8C2A-EBA88BC313EB}"/>
              </a:ext>
            </a:extLst>
          </p:cNvPr>
          <p:cNvSpPr txBox="1"/>
          <p:nvPr/>
        </p:nvSpPr>
        <p:spPr>
          <a:xfrm>
            <a:off x="1983027" y="594756"/>
            <a:ext cx="2448551" cy="4001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889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RESEARCH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E0D2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2030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E0D2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0F9B2-7E09-CC4F-BF44-698D4176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289" y="1502229"/>
            <a:ext cx="9966140" cy="1926771"/>
          </a:xfrm>
        </p:spPr>
        <p:txBody>
          <a:bodyPr/>
          <a:lstStyle/>
          <a:p>
            <a:pPr algn="ctr"/>
            <a:r>
              <a:rPr lang="en-US" sz="4400" dirty="0" err="1"/>
              <a:t>Michelman</a:t>
            </a:r>
            <a:r>
              <a:rPr lang="en-US" sz="4400" dirty="0"/>
              <a:t> Green, Clean and Sustainable Technology Research Innovation Program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BC5B25-1445-6C47-94E1-750B42F2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6007395"/>
            <a:ext cx="914400" cy="8506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CDBD8-5EC7-BC41-B8D1-E67A08C7EC64}"/>
              </a:ext>
            </a:extLst>
          </p:cNvPr>
          <p:cNvSpPr txBox="1"/>
          <p:nvPr/>
        </p:nvSpPr>
        <p:spPr>
          <a:xfrm>
            <a:off x="4076700" y="463731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FOA Webinar: 24 February 2022</a:t>
            </a:r>
          </a:p>
        </p:txBody>
      </p:sp>
    </p:spTree>
    <p:extLst>
      <p:ext uri="{BB962C8B-B14F-4D97-AF65-F5344CB8AC3E}">
        <p14:creationId xmlns:p14="http://schemas.microsoft.com/office/powerpoint/2010/main" val="336043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B3AEB5B-EC85-3B4D-8C2A-EBA88BC313EB}"/>
              </a:ext>
            </a:extLst>
          </p:cNvPr>
          <p:cNvSpPr txBox="1"/>
          <p:nvPr/>
        </p:nvSpPr>
        <p:spPr>
          <a:xfrm>
            <a:off x="1983027" y="594756"/>
            <a:ext cx="2448551" cy="4001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889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RESEARCH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E0D2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2030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E0D2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0F9B2-7E09-CC4F-BF44-698D4176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99" y="996124"/>
            <a:ext cx="9094749" cy="1621619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AECE8-AA2A-144E-BB4C-03A4C02782EB}"/>
              </a:ext>
            </a:extLst>
          </p:cNvPr>
          <p:cNvSpPr txBox="1"/>
          <p:nvPr/>
        </p:nvSpPr>
        <p:spPr>
          <a:xfrm>
            <a:off x="1742986" y="2178155"/>
            <a:ext cx="8658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FOA released February 9, 2022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Proposal Deadline: March 24, 2022, 5:00 pm EST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Grantees Announced: Week of April 18</a:t>
            </a:r>
            <a:r>
              <a:rPr lang="en-US" sz="2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2022 (anticipated)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Earliest Grant Project Start Date: May 16, 2022 (anticipated)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BC5B25-1445-6C47-94E1-750B42F2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6007395"/>
            <a:ext cx="914400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66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B3AEB5B-EC85-3B4D-8C2A-EBA88BC313EB}"/>
              </a:ext>
            </a:extLst>
          </p:cNvPr>
          <p:cNvSpPr txBox="1"/>
          <p:nvPr/>
        </p:nvSpPr>
        <p:spPr>
          <a:xfrm>
            <a:off x="1983027" y="594756"/>
            <a:ext cx="2448551" cy="4001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889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RESEARCH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E0D2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2030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E0D2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0F9B2-7E09-CC4F-BF44-698D4176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99" y="996124"/>
            <a:ext cx="9094749" cy="1621619"/>
          </a:xfrm>
        </p:spPr>
        <p:txBody>
          <a:bodyPr/>
          <a:lstStyle/>
          <a:p>
            <a:r>
              <a:rPr lang="en-US" dirty="0"/>
              <a:t>Program Goals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AECE8-AA2A-144E-BB4C-03A4C02782EB}"/>
              </a:ext>
            </a:extLst>
          </p:cNvPr>
          <p:cNvSpPr txBox="1"/>
          <p:nvPr/>
        </p:nvSpPr>
        <p:spPr>
          <a:xfrm>
            <a:off x="1857286" y="1906012"/>
            <a:ext cx="9877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Spur </a:t>
            </a:r>
            <a:r>
              <a:rPr lang="en-US" sz="2400" u="sng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Applied Research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area of sustainable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 “real-world” problems with solutions that can be brought to market/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protyped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/examined by external partner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Facilitate formation of faculty teams that can leverage internal funds to secure additional follow-on support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BC5B25-1445-6C47-94E1-750B42F2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6007395"/>
            <a:ext cx="914400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56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B3AEB5B-EC85-3B4D-8C2A-EBA88BC313EB}"/>
              </a:ext>
            </a:extLst>
          </p:cNvPr>
          <p:cNvSpPr txBox="1"/>
          <p:nvPr/>
        </p:nvSpPr>
        <p:spPr>
          <a:xfrm>
            <a:off x="1983027" y="594756"/>
            <a:ext cx="2448551" cy="4001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889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RESEARCH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E0D2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2030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E0D2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0F9B2-7E09-CC4F-BF44-698D4176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99" y="996124"/>
            <a:ext cx="9094749" cy="1621619"/>
          </a:xfrm>
        </p:spPr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AECE8-AA2A-144E-BB4C-03A4C02782EB}"/>
              </a:ext>
            </a:extLst>
          </p:cNvPr>
          <p:cNvSpPr txBox="1"/>
          <p:nvPr/>
        </p:nvSpPr>
        <p:spPr>
          <a:xfrm>
            <a:off x="1857286" y="1906012"/>
            <a:ext cx="9877514" cy="2941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instructions in FOA (formatting/page limits)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 all requested areas (use headers)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reviewers are clear about </a:t>
            </a:r>
            <a:r>
              <a:rPr lang="en-US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applied nature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proposed project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BC5B25-1445-6C47-94E1-750B42F2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6007395"/>
            <a:ext cx="914400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9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B3AEB5B-EC85-3B4D-8C2A-EBA88BC313EB}"/>
              </a:ext>
            </a:extLst>
          </p:cNvPr>
          <p:cNvSpPr txBox="1"/>
          <p:nvPr/>
        </p:nvSpPr>
        <p:spPr>
          <a:xfrm>
            <a:off x="1983027" y="594756"/>
            <a:ext cx="2448551" cy="4001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889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RESEARCH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E0D2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2030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E0D2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0F9B2-7E09-CC4F-BF44-698D4176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99" y="996124"/>
            <a:ext cx="9094749" cy="1621619"/>
          </a:xfrm>
        </p:spPr>
        <p:txBody>
          <a:bodyPr/>
          <a:lstStyle/>
          <a:p>
            <a:r>
              <a:rPr lang="en-US" dirty="0"/>
              <a:t>Review Criteria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AECE8-AA2A-144E-BB4C-03A4C02782EB}"/>
              </a:ext>
            </a:extLst>
          </p:cNvPr>
          <p:cNvSpPr txBox="1"/>
          <p:nvPr/>
        </p:nvSpPr>
        <p:spPr>
          <a:xfrm>
            <a:off x="1857286" y="1906012"/>
            <a:ext cx="9877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Merit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Clarity, significance, and relevance of problem being addressed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Creativity/achievability of the proposed approach;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Innovation/application space (e.g., commercialization potential; feasibility testing; process improvement);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outcomes aligned with applied nature of research and enhancement of potential for follow-on external sponsorship or technology spin-offs;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Milestones/Timeline are realistic and appropriate;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composition to achieve the goals of the proposed project (for multi-PI proposals only).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Compliance with Application Guidelines in the FOA and the Submission Portal.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BC5B25-1445-6C47-94E1-750B42F2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6007395"/>
            <a:ext cx="914400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B3AEB5B-EC85-3B4D-8C2A-EBA88BC313EB}"/>
              </a:ext>
            </a:extLst>
          </p:cNvPr>
          <p:cNvSpPr txBox="1"/>
          <p:nvPr/>
        </p:nvSpPr>
        <p:spPr>
          <a:xfrm>
            <a:off x="1983027" y="594756"/>
            <a:ext cx="2448551" cy="4001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889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RESEARCH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E0D2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2030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E0D2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0F9B2-7E09-CC4F-BF44-698D4176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99" y="996124"/>
            <a:ext cx="9094749" cy="1621619"/>
          </a:xfrm>
        </p:spPr>
        <p:txBody>
          <a:bodyPr/>
          <a:lstStyle/>
          <a:p>
            <a:r>
              <a:rPr lang="en-US" dirty="0"/>
              <a:t>Project Expectations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AECE8-AA2A-144E-BB4C-03A4C02782EB}"/>
              </a:ext>
            </a:extLst>
          </p:cNvPr>
          <p:cNvSpPr txBox="1"/>
          <p:nvPr/>
        </p:nvSpPr>
        <p:spPr>
          <a:xfrm>
            <a:off x="1857286" y="1906012"/>
            <a:ext cx="9877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creation is collaborative with the Office of Research</a:t>
            </a:r>
          </a:p>
          <a:p>
            <a:pPr lvl="0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Milestones/Timeline are key – funding based on achieving milestones</a:t>
            </a:r>
          </a:p>
          <a:p>
            <a:pPr lvl="0"/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(proposal and project) will involve individuals with expertise in the potential market impact of the 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BC5B25-1445-6C47-94E1-750B42F2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6007395"/>
            <a:ext cx="914400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B3AEB5B-EC85-3B4D-8C2A-EBA88BC313EB}"/>
              </a:ext>
            </a:extLst>
          </p:cNvPr>
          <p:cNvSpPr txBox="1"/>
          <p:nvPr/>
        </p:nvSpPr>
        <p:spPr>
          <a:xfrm>
            <a:off x="1983027" y="594756"/>
            <a:ext cx="2448551" cy="40011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4889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RESEARCH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E0D2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Light"/>
              </a:rPr>
              <a:t>2030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E0D2C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Ligh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00F9B2-7E09-CC4F-BF44-698D4176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899" y="996124"/>
            <a:ext cx="9094749" cy="1621619"/>
          </a:xfrm>
        </p:spPr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BC5B25-1445-6C47-94E1-750B42F2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600" y="6007395"/>
            <a:ext cx="914400" cy="8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UC_Balance_Theme">
  <a:themeElements>
    <a:clrScheme name="UC Palette">
      <a:dk1>
        <a:srgbClr val="1F1F1F"/>
      </a:dk1>
      <a:lt1>
        <a:srgbClr val="FFFFFF"/>
      </a:lt1>
      <a:dk2>
        <a:srgbClr val="202020"/>
      </a:dk2>
      <a:lt2>
        <a:srgbClr val="FFFFFF"/>
      </a:lt2>
      <a:accent1>
        <a:srgbClr val="CE0D2C"/>
      </a:accent1>
      <a:accent2>
        <a:srgbClr val="F3513A"/>
      </a:accent2>
      <a:accent3>
        <a:srgbClr val="FF7D78"/>
      </a:accent3>
      <a:accent4>
        <a:srgbClr val="CCCCCC"/>
      </a:accent4>
      <a:accent5>
        <a:srgbClr val="515151"/>
      </a:accent5>
      <a:accent6>
        <a:srgbClr val="333333"/>
      </a:accent6>
      <a:hlink>
        <a:srgbClr val="CE0D2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C_Balance_Theme" id="{82C3C03A-F335-FC4D-B2ED-08BF86470304}" vid="{897A92E6-6399-4047-8078-98F8C89CB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3897</TotalTime>
  <Words>273</Words>
  <Application>Microsoft Office PowerPoint</Application>
  <PresentationFormat>Widescreen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 Light</vt:lpstr>
      <vt:lpstr>Open Sans</vt:lpstr>
      <vt:lpstr>Open Sans Semibold</vt:lpstr>
      <vt:lpstr>1_UC_Balance_Theme</vt:lpstr>
      <vt:lpstr>Michelman Green, Clean and Sustainable Technology Research Innovation Program</vt:lpstr>
      <vt:lpstr>Important Dates</vt:lpstr>
      <vt:lpstr>Program Goals</vt:lpstr>
      <vt:lpstr>Application</vt:lpstr>
      <vt:lpstr>Review Criteria</vt:lpstr>
      <vt:lpstr>Project Expectations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Limbach, Patrick (limbacpa)</dc:creator>
  <cp:lastModifiedBy>Emily Kregor</cp:lastModifiedBy>
  <cp:revision>49</cp:revision>
  <cp:lastPrinted>2021-06-16T18:47:40Z</cp:lastPrinted>
  <dcterms:created xsi:type="dcterms:W3CDTF">2020-09-08T12:37:41Z</dcterms:created>
  <dcterms:modified xsi:type="dcterms:W3CDTF">2022-02-24T20:00:04Z</dcterms:modified>
</cp:coreProperties>
</file>